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2" r:id="rId3"/>
    <p:sldId id="257" r:id="rId4"/>
    <p:sldId id="258" r:id="rId5"/>
    <p:sldId id="260" r:id="rId6"/>
    <p:sldId id="263" r:id="rId7"/>
    <p:sldId id="264" r:id="rId8"/>
    <p:sldId id="259"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32742-8F33-4881-AA6F-2C85EEFF16F1}" type="datetimeFigureOut">
              <a:rPr lang="en-US" smtClean="0"/>
              <a:t>7/15/2025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31598-F1CC-48E2-98DD-0E99F68E2FE9}" type="slidenum">
              <a:rPr lang="en-US" smtClean="0"/>
              <a:t>‹#›</a:t>
            </a:fld>
            <a:endParaRPr lang="en-US"/>
          </a:p>
        </p:txBody>
      </p:sp>
    </p:spTree>
    <p:extLst>
      <p:ext uri="{BB962C8B-B14F-4D97-AF65-F5344CB8AC3E}">
        <p14:creationId xmlns:p14="http://schemas.microsoft.com/office/powerpoint/2010/main" val="226574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5E87B3D8-4883-40B6-A1F9-C3DC236E9505}"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7B3D8-4883-40B6-A1F9-C3DC236E9505}"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7B3D8-4883-40B6-A1F9-C3DC236E9505}"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7B3D8-4883-40B6-A1F9-C3DC236E9505}"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5E87B3D8-4883-40B6-A1F9-C3DC236E9505}"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87B3D8-4883-40B6-A1F9-C3DC236E9505}"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B8D41-713F-4CDE-AC2C-5D688AD61C0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87B3D8-4883-40B6-A1F9-C3DC236E9505}" type="datetimeFigureOut">
              <a:rPr lang="en-US" smtClean="0"/>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87B3D8-4883-40B6-A1F9-C3DC236E9505}" type="datetimeFigureOut">
              <a:rPr lang="en-US" smtClean="0"/>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7B3D8-4883-40B6-A1F9-C3DC236E9505}" type="datetimeFigureOut">
              <a:rPr lang="en-US" smtClean="0"/>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5E87B3D8-4883-40B6-A1F9-C3DC236E9505}" type="datetimeFigureOut">
              <a:rPr lang="en-US" smtClean="0"/>
              <a:t>7/15/2025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C3B8D41-713F-4CDE-AC2C-5D688AD61C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7B3D8-4883-40B6-A1F9-C3DC236E9505}"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B8D41-713F-4CDE-AC2C-5D688AD61C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E87B3D8-4883-40B6-A1F9-C3DC236E9505}" type="datetimeFigureOut">
              <a:rPr lang="en-US" smtClean="0"/>
              <a:t>7/15/2025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C3B8D41-713F-4CDE-AC2C-5D688AD61C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399"/>
            <a:ext cx="7772400" cy="609601"/>
          </a:xfrm>
        </p:spPr>
        <p:txBody>
          <a:bodyPr>
            <a:normAutofit fontScale="90000"/>
          </a:bodyPr>
          <a:lstStyle/>
          <a:p>
            <a:pPr algn="ctr"/>
            <a:br>
              <a:rPr lang="en-US" dirty="0"/>
            </a:br>
            <a:endParaRPr lang="en-US" dirty="0"/>
          </a:p>
        </p:txBody>
      </p:sp>
      <p:sp>
        <p:nvSpPr>
          <p:cNvPr id="3" name="Subtitle 2"/>
          <p:cNvSpPr>
            <a:spLocks noGrp="1"/>
          </p:cNvSpPr>
          <p:nvPr>
            <p:ph type="subTitle" idx="1"/>
          </p:nvPr>
        </p:nvSpPr>
        <p:spPr>
          <a:xfrm>
            <a:off x="753208" y="1524000"/>
            <a:ext cx="7315200" cy="5410200"/>
          </a:xfrm>
        </p:spPr>
        <p:txBody>
          <a:bodyPr>
            <a:normAutofit/>
          </a:bodyPr>
          <a:lstStyle/>
          <a:p>
            <a:r>
              <a:rPr lang="en-US" sz="2400" b="1" u="sng" dirty="0"/>
              <a:t>CONTRACTUAL RIGHTS WHEN</a:t>
            </a:r>
          </a:p>
          <a:p>
            <a:endParaRPr lang="en-US" sz="2400" b="1" u="sng" dirty="0"/>
          </a:p>
          <a:p>
            <a:r>
              <a:rPr lang="en-US" sz="2400" b="1" u="sng" dirty="0"/>
              <a:t>RETIRING FROM </a:t>
            </a:r>
          </a:p>
          <a:p>
            <a:endParaRPr lang="en-US" sz="2400" b="1" u="sng" dirty="0"/>
          </a:p>
          <a:p>
            <a:r>
              <a:rPr lang="en-US" sz="2400" b="1" u="sng" dirty="0"/>
              <a:t>BERGEN COUNTY</a:t>
            </a:r>
          </a:p>
        </p:txBody>
      </p:sp>
      <p:sp>
        <p:nvSpPr>
          <p:cNvPr id="5" name="TextBox 4"/>
          <p:cNvSpPr txBox="1"/>
          <p:nvPr/>
        </p:nvSpPr>
        <p:spPr>
          <a:xfrm>
            <a:off x="990600" y="304800"/>
            <a:ext cx="7543800" cy="762000"/>
          </a:xfrm>
          <a:prstGeom prst="rect">
            <a:avLst/>
          </a:prstGeom>
          <a:noFill/>
        </p:spPr>
        <p:txBody>
          <a:bodyPr wrap="square" rtlCol="0">
            <a:spAutoFit/>
          </a:bodyPr>
          <a:lstStyle/>
          <a:p>
            <a:endParaRPr lang="en-US" dirty="0"/>
          </a:p>
        </p:txBody>
      </p:sp>
      <p:pic>
        <p:nvPicPr>
          <p:cNvPr id="6" name="Picture 5" descr="When Do You Need to Formalize Contracts with You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038600"/>
            <a:ext cx="2857500" cy="1495425"/>
          </a:xfrm>
          <a:prstGeom prst="rect">
            <a:avLst/>
          </a:prstGeom>
        </p:spPr>
      </p:pic>
      <p:pic>
        <p:nvPicPr>
          <p:cNvPr id="7" name="Picture 6"/>
          <p:cNvPicPr>
            <a:picLocks noChangeAspect="1"/>
          </p:cNvPicPr>
          <p:nvPr/>
        </p:nvPicPr>
        <p:blipFill>
          <a:blip r:embed="rId3"/>
          <a:stretch>
            <a:fillRect/>
          </a:stretch>
        </p:blipFill>
        <p:spPr>
          <a:xfrm>
            <a:off x="3605693" y="295628"/>
            <a:ext cx="2085013" cy="627942"/>
          </a:xfrm>
          <a:prstGeom prst="rect">
            <a:avLst/>
          </a:prstGeom>
        </p:spPr>
      </p:pic>
    </p:spTree>
    <p:extLst>
      <p:ext uri="{BB962C8B-B14F-4D97-AF65-F5344CB8AC3E}">
        <p14:creationId xmlns:p14="http://schemas.microsoft.com/office/powerpoint/2010/main" val="229927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Retiree Medical </a:t>
            </a:r>
          </a:p>
        </p:txBody>
      </p:sp>
      <p:sp>
        <p:nvSpPr>
          <p:cNvPr id="3" name="Content Placeholder 2"/>
          <p:cNvSpPr>
            <a:spLocks noGrp="1"/>
          </p:cNvSpPr>
          <p:nvPr>
            <p:ph idx="1"/>
          </p:nvPr>
        </p:nvSpPr>
        <p:spPr>
          <a:xfrm>
            <a:off x="2895600" y="990600"/>
            <a:ext cx="5448300" cy="4038600"/>
          </a:xfrm>
        </p:spPr>
        <p:txBody>
          <a:bodyPr>
            <a:normAutofit/>
          </a:bodyPr>
          <a:lstStyle/>
          <a:p>
            <a:r>
              <a:rPr lang="en-US" sz="2400" dirty="0"/>
              <a:t>If you were hired </a:t>
            </a:r>
            <a:r>
              <a:rPr lang="en-US" sz="2400" dirty="0">
                <a:solidFill>
                  <a:srgbClr val="FF0000"/>
                </a:solidFill>
              </a:rPr>
              <a:t>on or before June 27, 1991, </a:t>
            </a:r>
            <a:r>
              <a:rPr lang="en-US" sz="2400" dirty="0"/>
              <a:t>you will not pay anything towards your Major Medical/RX if you reach 25 years of service in the PERS system</a:t>
            </a:r>
          </a:p>
          <a:p>
            <a:endParaRPr lang="en-US" dirty="0"/>
          </a:p>
          <a:p>
            <a:r>
              <a:rPr lang="en-US" sz="2400" dirty="0"/>
              <a:t>If you were hired on or after, June 28th, 1991, you will pay a percentage of medical  BASED ON YOUR PENSIONABLE SALARY.</a:t>
            </a:r>
          </a:p>
          <a:p>
            <a:endParaRPr lang="en-US" dirty="0"/>
          </a:p>
          <a:p>
            <a:endParaRPr lang="en-US" dirty="0"/>
          </a:p>
        </p:txBody>
      </p:sp>
      <p:pic>
        <p:nvPicPr>
          <p:cNvPr id="4" name="Picture 3" descr="June Roundup - Cover 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92360"/>
            <a:ext cx="2209800" cy="2298192"/>
          </a:xfrm>
          <a:prstGeom prst="rect">
            <a:avLst/>
          </a:prstGeom>
        </p:spPr>
      </p:pic>
    </p:spTree>
    <p:extLst>
      <p:ext uri="{BB962C8B-B14F-4D97-AF65-F5344CB8AC3E}">
        <p14:creationId xmlns:p14="http://schemas.microsoft.com/office/powerpoint/2010/main" val="353562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IS MY LIFE: FREEISMYLIFE January 2013 Calendar - D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28600"/>
            <a:ext cx="3810000" cy="2857500"/>
          </a:xfrm>
          <a:prstGeom prst="rect">
            <a:avLst/>
          </a:prstGeom>
        </p:spPr>
      </p:pic>
      <p:sp>
        <p:nvSpPr>
          <p:cNvPr id="2" name="Title 1"/>
          <p:cNvSpPr>
            <a:spLocks noGrp="1"/>
          </p:cNvSpPr>
          <p:nvPr>
            <p:ph type="title"/>
          </p:nvPr>
        </p:nvSpPr>
        <p:spPr>
          <a:xfrm>
            <a:off x="822960" y="365760"/>
            <a:ext cx="3901440" cy="548640"/>
          </a:xfrm>
        </p:spPr>
        <p:txBody>
          <a:bodyPr/>
          <a:lstStyle/>
          <a:p>
            <a:r>
              <a:rPr lang="en-US" u="sng" dirty="0"/>
              <a:t>WHO Is Eligible?</a:t>
            </a:r>
          </a:p>
        </p:txBody>
      </p:sp>
      <p:sp>
        <p:nvSpPr>
          <p:cNvPr id="3" name="Content Placeholder 2"/>
          <p:cNvSpPr>
            <a:spLocks noGrp="1"/>
          </p:cNvSpPr>
          <p:nvPr>
            <p:ph idx="1"/>
          </p:nvPr>
        </p:nvSpPr>
        <p:spPr>
          <a:xfrm>
            <a:off x="152400" y="1295401"/>
            <a:ext cx="8001000" cy="3200400"/>
          </a:xfrm>
        </p:spPr>
        <p:txBody>
          <a:bodyPr>
            <a:normAutofit/>
          </a:bodyPr>
          <a:lstStyle/>
          <a:p>
            <a:pPr marL="0" indent="0"/>
            <a:r>
              <a:rPr lang="en-US" sz="2400" dirty="0"/>
              <a:t>    </a:t>
            </a:r>
          </a:p>
          <a:p>
            <a:pPr marL="0" indent="0"/>
            <a:r>
              <a:rPr lang="en-US" sz="2400" dirty="0"/>
              <a:t> If Hired before JANUARY 1, 2013</a:t>
            </a:r>
          </a:p>
          <a:p>
            <a:pPr marL="1380744" lvl="5" indent="0">
              <a:buNone/>
            </a:pPr>
            <a:endParaRPr lang="en-US" sz="2400" dirty="0"/>
          </a:p>
          <a:p>
            <a:pPr marL="1380744" lvl="5" indent="0">
              <a:buNone/>
            </a:pPr>
            <a:endParaRPr lang="en-US" sz="2400" dirty="0"/>
          </a:p>
          <a:p>
            <a:pPr marL="1380744" lvl="5" indent="0">
              <a:buNone/>
            </a:pPr>
            <a:endParaRPr lang="en-US" sz="2200" dirty="0"/>
          </a:p>
          <a:p>
            <a:pPr marL="1723644" lvl="5" indent="-342900"/>
            <a:r>
              <a:rPr lang="en-US" sz="2200" dirty="0"/>
              <a:t>MUST HAVE 25 Years in the PERS	</a:t>
            </a:r>
          </a:p>
          <a:p>
            <a:pPr marL="457200" lvl="1" indent="0">
              <a:buNone/>
            </a:pPr>
            <a:endParaRPr lang="en-US" sz="2400" b="1" dirty="0"/>
          </a:p>
        </p:txBody>
      </p:sp>
      <p:sp>
        <p:nvSpPr>
          <p:cNvPr id="5" name="TextBox 4"/>
          <p:cNvSpPr txBox="1"/>
          <p:nvPr/>
        </p:nvSpPr>
        <p:spPr>
          <a:xfrm>
            <a:off x="304800" y="5181600"/>
            <a:ext cx="7010400" cy="1323439"/>
          </a:xfrm>
          <a:prstGeom prst="rect">
            <a:avLst/>
          </a:prstGeom>
          <a:noFill/>
        </p:spPr>
        <p:txBody>
          <a:bodyPr wrap="square" rtlCol="0">
            <a:spAutoFit/>
          </a:bodyPr>
          <a:lstStyle/>
          <a:p>
            <a:pPr lvl="1"/>
            <a:r>
              <a:rPr lang="en-US" sz="2400" b="1" dirty="0"/>
              <a:t>If Hired After January 1, 2013</a:t>
            </a:r>
          </a:p>
          <a:p>
            <a:pPr lvl="1"/>
            <a:endParaRPr lang="en-US" sz="2400" b="1" dirty="0"/>
          </a:p>
          <a:p>
            <a:pPr lvl="1"/>
            <a:r>
              <a:rPr lang="en-US" sz="1600" dirty="0"/>
              <a:t>Must HAVE 25 years in PERS and</a:t>
            </a:r>
          </a:p>
          <a:p>
            <a:pPr marL="1723644" lvl="5" indent="-342900"/>
            <a:r>
              <a:rPr lang="en-US" sz="1600" dirty="0"/>
              <a:t>Earned those years working as a Bergen County Employee</a:t>
            </a:r>
          </a:p>
        </p:txBody>
      </p:sp>
      <p:pic>
        <p:nvPicPr>
          <p:cNvPr id="6" name="Picture 5" descr="Bergen County, New Jersey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842990"/>
            <a:ext cx="1882504" cy="1873092"/>
          </a:xfrm>
          <a:prstGeom prst="rect">
            <a:avLst/>
          </a:prstGeom>
        </p:spPr>
      </p:pic>
      <p:pic>
        <p:nvPicPr>
          <p:cNvPr id="7" name="Picture 6"/>
          <p:cNvPicPr>
            <a:picLocks noChangeAspect="1"/>
          </p:cNvPicPr>
          <p:nvPr/>
        </p:nvPicPr>
        <p:blipFill>
          <a:blip r:embed="rId4"/>
          <a:stretch>
            <a:fillRect/>
          </a:stretch>
        </p:blipFill>
        <p:spPr>
          <a:xfrm>
            <a:off x="381000" y="2743200"/>
            <a:ext cx="1219200" cy="1219200"/>
          </a:xfrm>
          <a:prstGeom prst="rect">
            <a:avLst/>
          </a:prstGeom>
        </p:spPr>
      </p:pic>
    </p:spTree>
    <p:extLst>
      <p:ext uri="{BB962C8B-B14F-4D97-AF65-F5344CB8AC3E}">
        <p14:creationId xmlns:p14="http://schemas.microsoft.com/office/powerpoint/2010/main" val="245097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3581400"/>
          </a:xfrm>
        </p:spPr>
        <p:txBody>
          <a:bodyPr>
            <a:normAutofit/>
          </a:bodyPr>
          <a:lstStyle/>
          <a:p>
            <a:r>
              <a:rPr lang="en-US" dirty="0"/>
              <a:t>If you are Medicare eligible (Age 65), Medicare becomes your primary insurance covering approximately 80% of your medical costs.  The County will become your secondary.  </a:t>
            </a:r>
          </a:p>
          <a:p>
            <a:pPr marL="0" indent="0">
              <a:buNone/>
            </a:pPr>
            <a:endParaRPr lang="en-US" dirty="0"/>
          </a:p>
          <a:p>
            <a:pPr marL="0" indent="0" algn="ctr">
              <a:buNone/>
            </a:pPr>
            <a:r>
              <a:rPr lang="en-US" sz="2000" dirty="0"/>
              <a:t>Primary Premium Rate (based on Choice of Plan) MULTIPLIED by Percentage (as Calculated by your Pensionable Salary) plus any additional costs (Optional Dental)(Medicare Part B)</a:t>
            </a:r>
          </a:p>
          <a:p>
            <a:pPr marL="0" indent="0" algn="ctr">
              <a:buNone/>
            </a:pPr>
            <a:r>
              <a:rPr lang="en-US" sz="2400" dirty="0"/>
              <a:t>Or</a:t>
            </a:r>
          </a:p>
          <a:p>
            <a:pPr marL="0" indent="0" algn="ctr">
              <a:buNone/>
            </a:pPr>
            <a:r>
              <a:rPr lang="en-US" sz="2000" dirty="0"/>
              <a:t>Secondary Premium Rate MULTIPLIED by Percentage (as Calculated by your Pensionable Salary)  plus any additional costs (Optional Dental)(Medicare Part B)</a:t>
            </a:r>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400" dirty="0"/>
          </a:p>
          <a:p>
            <a:pPr marL="0" indent="0">
              <a:buNone/>
            </a:pPr>
            <a:endParaRPr lang="en-US" dirty="0"/>
          </a:p>
        </p:txBody>
      </p:sp>
      <p:pic>
        <p:nvPicPr>
          <p:cNvPr id="2" name="Picture 1" descr="Free stock photo of clipart tooth, dental health, dentis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429000"/>
            <a:ext cx="1600200" cy="1600200"/>
          </a:xfrm>
          <a:prstGeom prst="rect">
            <a:avLst/>
          </a:prstGeom>
        </p:spPr>
      </p:pic>
      <p:pic>
        <p:nvPicPr>
          <p:cNvPr id="4" name="Picture 3" descr="jobsanger: Right-Wing Attacks Medicare In TV A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3594588"/>
            <a:ext cx="1692031" cy="1269023"/>
          </a:xfrm>
          <a:prstGeom prst="rect">
            <a:avLst/>
          </a:prstGeom>
        </p:spPr>
      </p:pic>
    </p:spTree>
    <p:extLst>
      <p:ext uri="{BB962C8B-B14F-4D97-AF65-F5344CB8AC3E}">
        <p14:creationId xmlns:p14="http://schemas.microsoft.com/office/powerpoint/2010/main" val="70471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RETIREE Medical (Continued)</a:t>
            </a:r>
          </a:p>
        </p:txBody>
      </p:sp>
      <p:sp>
        <p:nvSpPr>
          <p:cNvPr id="3" name="Content Placeholder 2"/>
          <p:cNvSpPr>
            <a:spLocks noGrp="1"/>
          </p:cNvSpPr>
          <p:nvPr>
            <p:ph idx="1"/>
          </p:nvPr>
        </p:nvSpPr>
        <p:spPr>
          <a:xfrm>
            <a:off x="1371600" y="971644"/>
            <a:ext cx="3733800" cy="751507"/>
          </a:xfrm>
        </p:spPr>
        <p:txBody>
          <a:bodyPr/>
          <a:lstStyle/>
          <a:p>
            <a:r>
              <a:rPr lang="en-US" dirty="0"/>
              <a:t>Medical after retirement does not cover </a:t>
            </a:r>
          </a:p>
          <a:p>
            <a:r>
              <a:rPr lang="en-US" dirty="0"/>
              <a:t>Dental or Glasses</a:t>
            </a:r>
          </a:p>
          <a:p>
            <a:pPr marL="0" indent="0">
              <a:buNone/>
            </a:pPr>
            <a:endParaRPr lang="en-US" dirty="0"/>
          </a:p>
          <a:p>
            <a:pPr marL="0" lvl="1" indent="0">
              <a:buNone/>
            </a:pPr>
            <a:endParaRPr lang="en-US" dirty="0"/>
          </a:p>
        </p:txBody>
      </p:sp>
      <p:sp>
        <p:nvSpPr>
          <p:cNvPr id="4" name="TextBox 3"/>
          <p:cNvSpPr txBox="1"/>
          <p:nvPr/>
        </p:nvSpPr>
        <p:spPr>
          <a:xfrm>
            <a:off x="3352800" y="5247320"/>
            <a:ext cx="2121292" cy="923330"/>
          </a:xfrm>
          <a:prstGeom prst="rect">
            <a:avLst/>
          </a:prstGeom>
          <a:noFill/>
        </p:spPr>
        <p:txBody>
          <a:bodyPr wrap="square" rtlCol="0">
            <a:spAutoFit/>
          </a:bodyPr>
          <a:lstStyle/>
          <a:p>
            <a:pPr algn="ctr"/>
            <a:r>
              <a:rPr lang="en-US" dirty="0"/>
              <a:t>Eye Glasses are contractual and no longer covered.</a:t>
            </a:r>
          </a:p>
        </p:txBody>
      </p:sp>
      <p:pic>
        <p:nvPicPr>
          <p:cNvPr id="5" name="Picture 4" descr="Presbyopia - All th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723151"/>
            <a:ext cx="1524000" cy="2607939"/>
          </a:xfrm>
          <a:prstGeom prst="rect">
            <a:avLst/>
          </a:prstGeom>
        </p:spPr>
      </p:pic>
      <p:pic>
        <p:nvPicPr>
          <p:cNvPr id="7" name="Picture 6" descr="Dog w Glasses | Dancing Dog Blo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800843"/>
            <a:ext cx="2590800" cy="1725981"/>
          </a:xfrm>
          <a:prstGeom prst="rect">
            <a:avLst/>
          </a:prstGeom>
        </p:spPr>
      </p:pic>
      <p:pic>
        <p:nvPicPr>
          <p:cNvPr id="8" name="Picture 7" descr="File:No sign Right.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74" y="4800843"/>
            <a:ext cx="1914525" cy="1993563"/>
          </a:xfrm>
          <a:prstGeom prst="rect">
            <a:avLst/>
          </a:prstGeom>
        </p:spPr>
      </p:pic>
      <p:pic>
        <p:nvPicPr>
          <p:cNvPr id="11" name="Picture 10" descr="Dental Insurance - Anygator.co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1737" y="4854882"/>
            <a:ext cx="2275904" cy="1708207"/>
          </a:xfrm>
          <a:prstGeom prst="rect">
            <a:avLst/>
          </a:prstGeom>
        </p:spPr>
      </p:pic>
      <p:pic>
        <p:nvPicPr>
          <p:cNvPr id="13" name="Picture 12"/>
          <p:cNvPicPr>
            <a:picLocks noChangeAspect="1"/>
          </p:cNvPicPr>
          <p:nvPr/>
        </p:nvPicPr>
        <p:blipFill>
          <a:blip r:embed="rId6"/>
          <a:stretch>
            <a:fillRect/>
          </a:stretch>
        </p:blipFill>
        <p:spPr>
          <a:xfrm>
            <a:off x="5029200" y="2537373"/>
            <a:ext cx="3682303" cy="377985"/>
          </a:xfrm>
          <a:prstGeom prst="rect">
            <a:avLst/>
          </a:prstGeom>
        </p:spPr>
      </p:pic>
      <p:pic>
        <p:nvPicPr>
          <p:cNvPr id="15" name="Picture 14"/>
          <p:cNvPicPr>
            <a:picLocks noChangeAspect="1"/>
          </p:cNvPicPr>
          <p:nvPr/>
        </p:nvPicPr>
        <p:blipFill>
          <a:blip r:embed="rId7"/>
          <a:stretch>
            <a:fillRect/>
          </a:stretch>
        </p:blipFill>
        <p:spPr>
          <a:xfrm>
            <a:off x="6072534" y="4880096"/>
            <a:ext cx="1914310" cy="1914310"/>
          </a:xfrm>
          <a:prstGeom prst="rect">
            <a:avLst/>
          </a:prstGeom>
        </p:spPr>
      </p:pic>
    </p:spTree>
    <p:extLst>
      <p:ext uri="{BB962C8B-B14F-4D97-AF65-F5344CB8AC3E}">
        <p14:creationId xmlns:p14="http://schemas.microsoft.com/office/powerpoint/2010/main" val="189010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1200" y="152401"/>
            <a:ext cx="6511092" cy="990600"/>
          </a:xfrm>
          <a:prstGeom prst="rect">
            <a:avLst/>
          </a:prstGeom>
        </p:spPr>
      </p:pic>
      <p:sp>
        <p:nvSpPr>
          <p:cNvPr id="5" name="TextBox 4"/>
          <p:cNvSpPr txBox="1"/>
          <p:nvPr/>
        </p:nvSpPr>
        <p:spPr>
          <a:xfrm>
            <a:off x="381000" y="1219200"/>
            <a:ext cx="7467600" cy="3416320"/>
          </a:xfrm>
          <a:prstGeom prst="rect">
            <a:avLst/>
          </a:prstGeom>
          <a:noFill/>
        </p:spPr>
        <p:txBody>
          <a:bodyPr wrap="square" rtlCol="0">
            <a:spAutoFit/>
          </a:bodyPr>
          <a:lstStyle/>
          <a:p>
            <a:r>
              <a:rPr lang="en-US" b="1" dirty="0"/>
              <a:t>USWU Retiree Chapter</a:t>
            </a:r>
          </a:p>
          <a:p>
            <a:endParaRPr lang="en-US" dirty="0"/>
          </a:p>
          <a:p>
            <a:r>
              <a:rPr lang="en-US" dirty="0"/>
              <a:t>The valued relationship we have built with you over the years shouldn’t end here! The United Service Workers Union can continue to help you improve your life by offering you benefits and services that are FREE with your membership.</a:t>
            </a:r>
          </a:p>
          <a:p>
            <a:endParaRPr lang="en-US" dirty="0"/>
          </a:p>
          <a:p>
            <a:r>
              <a:rPr lang="en-US" dirty="0"/>
              <a:t>USWU is offering a special Retiree Chapter membership for the low price of $30 per month.</a:t>
            </a:r>
          </a:p>
          <a:p>
            <a:endParaRPr lang="en-US" dirty="0"/>
          </a:p>
          <a:p>
            <a:r>
              <a:rPr lang="en-US" dirty="0"/>
              <a:t>Spouses of active retiree members are welcome to join as well and receive their own membership.</a:t>
            </a:r>
          </a:p>
        </p:txBody>
      </p:sp>
      <p:pic>
        <p:nvPicPr>
          <p:cNvPr id="6" name="Picture 5"/>
          <p:cNvPicPr>
            <a:picLocks noChangeAspect="1"/>
          </p:cNvPicPr>
          <p:nvPr/>
        </p:nvPicPr>
        <p:blipFill>
          <a:blip r:embed="rId3"/>
          <a:stretch>
            <a:fillRect/>
          </a:stretch>
        </p:blipFill>
        <p:spPr>
          <a:xfrm>
            <a:off x="5236746" y="4495800"/>
            <a:ext cx="3190773" cy="2109787"/>
          </a:xfrm>
          <a:prstGeom prst="rect">
            <a:avLst/>
          </a:prstGeom>
        </p:spPr>
      </p:pic>
    </p:spTree>
    <p:extLst>
      <p:ext uri="{BB962C8B-B14F-4D97-AF65-F5344CB8AC3E}">
        <p14:creationId xmlns:p14="http://schemas.microsoft.com/office/powerpoint/2010/main" val="312993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304800"/>
            <a:ext cx="7863840" cy="4724400"/>
          </a:xfrm>
        </p:spPr>
        <p:txBody>
          <a:bodyPr>
            <a:normAutofit/>
          </a:bodyPr>
          <a:lstStyle/>
          <a:p>
            <a:r>
              <a:rPr lang="en-US" dirty="0"/>
              <a:t>Benefits that come with RETIREE CHAPTER dues include:</a:t>
            </a:r>
          </a:p>
          <a:p>
            <a:r>
              <a:rPr lang="en-US" dirty="0"/>
              <a:t>		FREE Medicare Advantage Program</a:t>
            </a:r>
            <a:endParaRPr lang="en-US" b="0" dirty="0"/>
          </a:p>
          <a:p>
            <a:r>
              <a:rPr lang="en-US" dirty="0"/>
              <a:t>		FREE Hearing Care Program*</a:t>
            </a:r>
            <a:endParaRPr lang="en-US" b="0" dirty="0"/>
          </a:p>
          <a:p>
            <a:r>
              <a:rPr lang="en-US" dirty="0"/>
              <a:t>		FREE Dental Plan</a:t>
            </a:r>
            <a:endParaRPr lang="en-US" b="0" dirty="0"/>
          </a:p>
          <a:p>
            <a:r>
              <a:rPr lang="en-US" dirty="0"/>
              <a:t>		FREE Vision Coverage</a:t>
            </a:r>
            <a:endParaRPr lang="en-US" b="0" dirty="0"/>
          </a:p>
          <a:p>
            <a:r>
              <a:rPr lang="en-US" dirty="0"/>
              <a:t>		FREE Rx Discount Card</a:t>
            </a:r>
            <a:endParaRPr lang="en-US" b="0" dirty="0"/>
          </a:p>
          <a:p>
            <a:r>
              <a:rPr lang="en-US" dirty="0"/>
              <a:t>	FREE</a:t>
            </a:r>
            <a:r>
              <a:rPr lang="en-US" b="0" dirty="0"/>
              <a:t> access to the </a:t>
            </a:r>
            <a:r>
              <a:rPr lang="en-US" dirty="0" err="1"/>
              <a:t>UBenefit</a:t>
            </a:r>
            <a:r>
              <a:rPr lang="en-US" dirty="0"/>
              <a:t> Program</a:t>
            </a:r>
            <a:r>
              <a:rPr lang="en-US" b="0" dirty="0"/>
              <a:t> - which includes discounts on auto and homeowners insurance, travel and entertainment, shopping and many other services.</a:t>
            </a:r>
          </a:p>
          <a:p>
            <a:endParaRPr lang="en-US" dirty="0"/>
          </a:p>
          <a:p>
            <a:r>
              <a:rPr lang="en-US" dirty="0"/>
              <a:t>Access</a:t>
            </a:r>
            <a:r>
              <a:rPr lang="en-US" b="0" dirty="0"/>
              <a:t> to all union publications and communications</a:t>
            </a:r>
          </a:p>
          <a:p>
            <a:endParaRPr lang="en-US" dirty="0"/>
          </a:p>
          <a:p>
            <a:r>
              <a:rPr lang="en-US" dirty="0"/>
              <a:t>Eligibility</a:t>
            </a:r>
            <a:r>
              <a:rPr lang="en-US" b="0" dirty="0"/>
              <a:t> to earn extra money by participating in our </a:t>
            </a:r>
            <a:r>
              <a:rPr lang="en-US" dirty="0"/>
              <a:t>Member Organizer Program</a:t>
            </a:r>
            <a:endParaRPr lang="en-US" b="0" dirty="0"/>
          </a:p>
          <a:p>
            <a:endParaRPr lang="en-US" b="0" i="1" dirty="0"/>
          </a:p>
          <a:p>
            <a:r>
              <a:rPr lang="en-US" b="0" i="1" dirty="0"/>
              <a:t>					* With enrollment in enhanced Medicare Plan</a:t>
            </a:r>
            <a:endParaRPr lang="en-US" b="0" dirty="0"/>
          </a:p>
          <a:p>
            <a:endParaRPr lang="en-US" dirty="0"/>
          </a:p>
        </p:txBody>
      </p:sp>
      <p:pic>
        <p:nvPicPr>
          <p:cNvPr id="5" name="Picture 4"/>
          <p:cNvPicPr>
            <a:picLocks noChangeAspect="1"/>
          </p:cNvPicPr>
          <p:nvPr/>
        </p:nvPicPr>
        <p:blipFill>
          <a:blip r:embed="rId2"/>
          <a:stretch>
            <a:fillRect/>
          </a:stretch>
        </p:blipFill>
        <p:spPr>
          <a:xfrm>
            <a:off x="822960" y="4495800"/>
            <a:ext cx="2148840" cy="2127352"/>
          </a:xfrm>
          <a:prstGeom prst="rect">
            <a:avLst/>
          </a:prstGeom>
        </p:spPr>
      </p:pic>
      <p:sp>
        <p:nvSpPr>
          <p:cNvPr id="6" name="TextBox 5"/>
          <p:cNvSpPr txBox="1"/>
          <p:nvPr/>
        </p:nvSpPr>
        <p:spPr>
          <a:xfrm>
            <a:off x="3581400" y="5334000"/>
            <a:ext cx="5105400" cy="923330"/>
          </a:xfrm>
          <a:prstGeom prst="rect">
            <a:avLst/>
          </a:prstGeom>
          <a:noFill/>
        </p:spPr>
        <p:txBody>
          <a:bodyPr wrap="square" rtlCol="0">
            <a:spAutoFit/>
          </a:bodyPr>
          <a:lstStyle/>
          <a:p>
            <a:r>
              <a:rPr lang="en-US" dirty="0"/>
              <a:t>USWU RETIREE CHAPTER</a:t>
            </a:r>
          </a:p>
          <a:p>
            <a:endParaRPr lang="en-US" dirty="0"/>
          </a:p>
          <a:p>
            <a:r>
              <a:rPr lang="en-US" dirty="0"/>
              <a:t>	https://www.uswu.org/retirees-1</a:t>
            </a:r>
          </a:p>
        </p:txBody>
      </p:sp>
    </p:spTree>
    <p:extLst>
      <p:ext uri="{BB962C8B-B14F-4D97-AF65-F5344CB8AC3E}">
        <p14:creationId xmlns:p14="http://schemas.microsoft.com/office/powerpoint/2010/main" val="64400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ding For Sanity : A Book Review Blog: Announcement: Hiat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581" y="228600"/>
            <a:ext cx="2238375" cy="2231924"/>
          </a:xfrm>
          <a:prstGeom prst="rect">
            <a:avLst/>
          </a:prstGeom>
        </p:spPr>
      </p:pic>
      <p:sp>
        <p:nvSpPr>
          <p:cNvPr id="2" name="Title 1"/>
          <p:cNvSpPr>
            <a:spLocks noGrp="1"/>
          </p:cNvSpPr>
          <p:nvPr>
            <p:ph type="title"/>
          </p:nvPr>
        </p:nvSpPr>
        <p:spPr/>
        <p:txBody>
          <a:bodyPr/>
          <a:lstStyle/>
          <a:p>
            <a:r>
              <a:rPr lang="en-US" dirty="0"/>
              <a:t>SICK TIME</a:t>
            </a:r>
          </a:p>
        </p:txBody>
      </p:sp>
      <p:sp>
        <p:nvSpPr>
          <p:cNvPr id="3" name="Content Placeholder 2"/>
          <p:cNvSpPr>
            <a:spLocks noGrp="1"/>
          </p:cNvSpPr>
          <p:nvPr>
            <p:ph idx="1"/>
          </p:nvPr>
        </p:nvSpPr>
        <p:spPr/>
        <p:txBody>
          <a:bodyPr>
            <a:normAutofit lnSpcReduction="10000"/>
          </a:bodyPr>
          <a:lstStyle/>
          <a:p>
            <a:endParaRPr lang="en-US" dirty="0"/>
          </a:p>
          <a:p>
            <a:r>
              <a:rPr lang="en-US" dirty="0"/>
              <a:t>Terminal Leave</a:t>
            </a:r>
          </a:p>
          <a:p>
            <a:pPr lvl="1"/>
            <a:r>
              <a:rPr lang="en-US" dirty="0"/>
              <a:t>½ of your sick time</a:t>
            </a:r>
          </a:p>
          <a:p>
            <a:pPr lvl="1"/>
            <a:r>
              <a:rPr lang="en-US" dirty="0"/>
              <a:t>Up to $20,000 or $15,000</a:t>
            </a:r>
          </a:p>
          <a:p>
            <a:pPr lvl="1"/>
            <a:endParaRPr lang="en-US" dirty="0"/>
          </a:p>
          <a:p>
            <a:pPr lvl="1"/>
            <a:r>
              <a:rPr lang="en-US" dirty="0"/>
              <a:t>All employees hired on or before December 31, 2011 shall be capped as to terminal leave at fifty (50.0%) percent of accumulated sick leave not to exceed Twenty Thousand ($20,000.00) Dollars. </a:t>
            </a:r>
          </a:p>
          <a:p>
            <a:pPr lvl="1"/>
            <a:endParaRPr lang="en-US" dirty="0"/>
          </a:p>
          <a:p>
            <a:pPr lvl="1"/>
            <a:r>
              <a:rPr lang="en-US" dirty="0"/>
              <a:t>Employees hired after December 31, 2011 and before January 2, 2018 shall be capped as to terminal leave at fifty (50%) percent of accumulated sick leave not to exceed Fifteen Thousand ($15,000.00) Dollars. </a:t>
            </a:r>
          </a:p>
          <a:p>
            <a:pPr lvl="1"/>
            <a:endParaRPr lang="en-US" dirty="0"/>
          </a:p>
          <a:p>
            <a:pPr lvl="1"/>
            <a:r>
              <a:rPr lang="en-US" dirty="0"/>
              <a:t>If hired after Jan 1 2018 – NOT ELIGIBLE!</a:t>
            </a:r>
          </a:p>
          <a:p>
            <a:pPr marL="914400" lvl="2" indent="0">
              <a:buNone/>
            </a:pPr>
            <a:endParaRPr lang="en-US" dirty="0"/>
          </a:p>
          <a:p>
            <a:pPr marL="914400" lvl="2" indent="0">
              <a:buNone/>
            </a:pPr>
            <a:endParaRPr lang="en-US" dirty="0"/>
          </a:p>
        </p:txBody>
      </p:sp>
      <p:sp>
        <p:nvSpPr>
          <p:cNvPr id="5" name="TextBox 4"/>
          <p:cNvSpPr txBox="1"/>
          <p:nvPr/>
        </p:nvSpPr>
        <p:spPr>
          <a:xfrm>
            <a:off x="1524000" y="5410200"/>
            <a:ext cx="6819900" cy="646331"/>
          </a:xfrm>
          <a:prstGeom prst="rect">
            <a:avLst/>
          </a:prstGeom>
          <a:noFill/>
        </p:spPr>
        <p:txBody>
          <a:bodyPr wrap="square" rtlCol="0">
            <a:spAutoFit/>
          </a:bodyPr>
          <a:lstStyle/>
          <a:p>
            <a:pPr algn="ctr"/>
            <a:r>
              <a:rPr lang="en-US" dirty="0"/>
              <a:t>ASK PERSONNEL ABOUT ROLLING YOUR SICK LEAVE INTO YOUR DEFERRED RETIRMENT ACCOUNT</a:t>
            </a:r>
          </a:p>
        </p:txBody>
      </p:sp>
    </p:spTree>
    <p:extLst>
      <p:ext uri="{BB962C8B-B14F-4D97-AF65-F5344CB8AC3E}">
        <p14:creationId xmlns:p14="http://schemas.microsoft.com/office/powerpoint/2010/main" val="176729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Vacation and Personal </a:t>
            </a:r>
            <a:r>
              <a:rPr lang="en-US" dirty="0" err="1"/>
              <a:t>TiME</a:t>
            </a:r>
            <a:endParaRPr lang="en-US" dirty="0"/>
          </a:p>
        </p:txBody>
      </p:sp>
      <p:sp>
        <p:nvSpPr>
          <p:cNvPr id="3" name="Content Placeholder 2"/>
          <p:cNvSpPr>
            <a:spLocks noGrp="1"/>
          </p:cNvSpPr>
          <p:nvPr>
            <p:ph idx="1"/>
          </p:nvPr>
        </p:nvSpPr>
        <p:spPr>
          <a:xfrm>
            <a:off x="822960" y="1100628"/>
            <a:ext cx="7520940" cy="3928572"/>
          </a:xfrm>
        </p:spPr>
        <p:txBody>
          <a:bodyPr>
            <a:normAutofit lnSpcReduction="10000"/>
          </a:bodyPr>
          <a:lstStyle/>
          <a:p>
            <a:r>
              <a:rPr lang="en-US" dirty="0"/>
              <a:t>Your Vacation bank will be paid out </a:t>
            </a:r>
          </a:p>
          <a:p>
            <a:endParaRPr lang="en-US" dirty="0"/>
          </a:p>
          <a:p>
            <a:pPr marL="0" indent="0">
              <a:buNone/>
            </a:pPr>
            <a:endParaRPr lang="en-US" dirty="0"/>
          </a:p>
          <a:p>
            <a:pPr marL="0" indent="0" algn="ctr">
              <a:buNone/>
            </a:pPr>
            <a:r>
              <a:rPr lang="en-US" dirty="0"/>
              <a:t>	</a:t>
            </a: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lgn="ctr">
              <a:buNone/>
            </a:pPr>
            <a:r>
              <a:rPr lang="en-US" u="sng" dirty="0">
                <a:solidFill>
                  <a:srgbClr val="FF0000"/>
                </a:solidFill>
              </a:rPr>
              <a:t>PERSONAL LEAVE TIME</a:t>
            </a:r>
          </a:p>
          <a:p>
            <a:pPr marL="0" indent="0" algn="ctr">
              <a:buNone/>
            </a:pPr>
            <a:r>
              <a:rPr lang="en-US" dirty="0">
                <a:solidFill>
                  <a:srgbClr val="FF0000"/>
                </a:solidFill>
              </a:rPr>
              <a:t>THE COUNTY AS A POLICY DOES NOT PAY OUT PERSONAL TIME, </a:t>
            </a:r>
          </a:p>
          <a:p>
            <a:pPr marL="0" indent="0" algn="ctr">
              <a:buNone/>
            </a:pPr>
            <a:r>
              <a:rPr lang="en-US" dirty="0">
                <a:solidFill>
                  <a:srgbClr val="FF0000"/>
                </a:solidFill>
              </a:rPr>
              <a:t>BUT IT CAN BE USED BEFORE RETIRING</a:t>
            </a:r>
          </a:p>
        </p:txBody>
      </p:sp>
      <p:sp>
        <p:nvSpPr>
          <p:cNvPr id="4" name="TextBox 3"/>
          <p:cNvSpPr txBox="1"/>
          <p:nvPr/>
        </p:nvSpPr>
        <p:spPr>
          <a:xfrm>
            <a:off x="1524000" y="5486400"/>
            <a:ext cx="6248400" cy="646331"/>
          </a:xfrm>
          <a:prstGeom prst="rect">
            <a:avLst/>
          </a:prstGeom>
          <a:noFill/>
        </p:spPr>
        <p:txBody>
          <a:bodyPr wrap="square" rtlCol="0">
            <a:spAutoFit/>
          </a:bodyPr>
          <a:lstStyle/>
          <a:p>
            <a:pPr algn="ctr"/>
            <a:r>
              <a:rPr lang="en-US" dirty="0"/>
              <a:t>ASK PERSONELL ABOUT ROLLING YOUR VACATION BANK INTO YOUR DEFERRED RETIREMENT ACCOUNT</a:t>
            </a:r>
          </a:p>
        </p:txBody>
      </p:sp>
      <p:pic>
        <p:nvPicPr>
          <p:cNvPr id="5" name="Picture 4" descr="Eric D. Schabell: 3 Ways to Empower Employee Vac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805" y="1600200"/>
            <a:ext cx="3905250" cy="2046532"/>
          </a:xfrm>
          <a:prstGeom prst="rect">
            <a:avLst/>
          </a:prstGeom>
        </p:spPr>
      </p:pic>
    </p:spTree>
    <p:extLst>
      <p:ext uri="{BB962C8B-B14F-4D97-AF65-F5344CB8AC3E}">
        <p14:creationId xmlns:p14="http://schemas.microsoft.com/office/powerpoint/2010/main" val="21279920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10015</TotalTime>
  <Words>576</Words>
  <Application>Microsoft Office PowerPoint</Application>
  <PresentationFormat>On-screen Show (4:3)</PresentationFormat>
  <Paragraphs>82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Franklin Gothic Book</vt:lpstr>
      <vt:lpstr>Franklin Gothic Medium</vt:lpstr>
      <vt:lpstr>Wingdings</vt:lpstr>
      <vt:lpstr>Angles</vt:lpstr>
      <vt:lpstr> </vt:lpstr>
      <vt:lpstr>Retiree Medical </vt:lpstr>
      <vt:lpstr>WHO Is Eligible?</vt:lpstr>
      <vt:lpstr>PowerPoint Presentation</vt:lpstr>
      <vt:lpstr>RETIREE Medical (Continued)</vt:lpstr>
      <vt:lpstr>PowerPoint Presentation</vt:lpstr>
      <vt:lpstr>PowerPoint Presentation</vt:lpstr>
      <vt:lpstr>SICK TIME</vt:lpstr>
      <vt:lpstr>Vacation and Personal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Retiree Medical</dc:title>
  <dc:creator>USWIUJAT</dc:creator>
  <cp:lastModifiedBy>Mark McCart</cp:lastModifiedBy>
  <cp:revision>20</cp:revision>
  <dcterms:created xsi:type="dcterms:W3CDTF">2018-11-19T20:05:23Z</dcterms:created>
  <dcterms:modified xsi:type="dcterms:W3CDTF">2025-07-15T17:22:07Z</dcterms:modified>
</cp:coreProperties>
</file>